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2610" tIns="46305" rIns="92610" bIns="46305" rtlCol="0"/>
          <a:lstStyle>
            <a:lvl1pPr algn="r">
              <a:defRPr sz="1200"/>
            </a:lvl1pPr>
          </a:lstStyle>
          <a:p>
            <a:fld id="{DD9D54D4-41E6-455B-B9D2-7EC826FC3DCB}" type="datetimeFigureOut">
              <a:rPr lang="en-US" smtClean="0"/>
              <a:pPr/>
              <a:t>12/3/2018</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2610" tIns="46305" rIns="92610" bIns="46305" rtlCol="0" anchor="b"/>
          <a:lstStyle>
            <a:lvl1pPr algn="r">
              <a:defRPr sz="1200"/>
            </a:lvl1pPr>
          </a:lstStyle>
          <a:p>
            <a:fld id="{5CF0A1BE-D12B-4B9C-A536-CD869DC4218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2610" tIns="46305" rIns="92610" bIns="46305" rtlCol="0"/>
          <a:lstStyle>
            <a:lvl1pPr algn="r">
              <a:defRPr sz="1200"/>
            </a:lvl1pPr>
          </a:lstStyle>
          <a:p>
            <a:fld id="{3590B536-DB8F-4B69-88C3-103D8D3157DE}" type="datetimeFigureOut">
              <a:rPr lang="en-US" smtClean="0"/>
              <a:pPr/>
              <a:t>12/3/2018</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610" tIns="46305" rIns="92610" bIns="46305"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2610" tIns="46305" rIns="92610" bIns="4630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2610" tIns="46305" rIns="92610" bIns="46305" rtlCol="0" anchor="b"/>
          <a:lstStyle>
            <a:lvl1pPr algn="r">
              <a:defRPr sz="1200"/>
            </a:lvl1pPr>
          </a:lstStyle>
          <a:p>
            <a:fld id="{3346305D-0F2C-4247-9F08-3195F1EC578F}" type="slidenum">
              <a:rPr lang="en-US" smtClean="0"/>
              <a:pPr/>
              <a:t>‹#›</a:t>
            </a:fld>
            <a:endParaRPr lang="en-US"/>
          </a:p>
        </p:txBody>
      </p:sp>
    </p:spTree>
    <p:extLst>
      <p:ext uri="{BB962C8B-B14F-4D97-AF65-F5344CB8AC3E}">
        <p14:creationId xmlns:p14="http://schemas.microsoft.com/office/powerpoint/2010/main" xmlns="" val="4057860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F478FF9-019D-4C7F-8883-7E2EE1BD8CA7}" type="datetime1">
              <a:rPr lang="en-US" smtClean="0"/>
              <a:pPr/>
              <a:t>12/3/2018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B85594C-D611-48DF-9196-7C831985EEA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3F0E52-47CE-4C05-8FA0-0B134B40A794}" type="datetime1">
              <a:rPr lang="en-US" smtClean="0"/>
              <a:pPr/>
              <a:t>12/3/2018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B85594C-D611-48DF-9196-7C831985EEA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896F44-2B79-472B-A9A8-F189D5141F4A}" type="datetime1">
              <a:rPr lang="en-US" smtClean="0"/>
              <a:pPr/>
              <a:t>12/3/2018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B85594C-D611-48DF-9196-7C831985EEA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5BC842-95A3-4950-82EC-EF028568B98E}" type="datetime1">
              <a:rPr lang="en-US" smtClean="0"/>
              <a:pPr/>
              <a:t>12/3/2018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B85594C-D611-48DF-9196-7C831985EEA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443C146-98A3-4C4A-8553-4EE46E77552A}" type="datetime1">
              <a:rPr lang="en-US" smtClean="0"/>
              <a:pPr/>
              <a:t>12/3/2018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B85594C-D611-48DF-9196-7C831985EEA4}"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A32476-14FD-440A-ACCC-5E1322AB2BFC}" type="datetime1">
              <a:rPr lang="en-US" smtClean="0"/>
              <a:pPr/>
              <a:t>12/3/2018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B85594C-D611-48DF-9196-7C831985EEA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1CC8F4-9541-4935-9159-8EC7FF895564}" type="datetime1">
              <a:rPr lang="en-US" smtClean="0"/>
              <a:pPr/>
              <a:t>12/3/2018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FB85594C-D611-48DF-9196-7C831985EEA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BE6887-40C1-438B-A2E9-B963BEE049B5}" type="datetime1">
              <a:rPr lang="en-US" smtClean="0"/>
              <a:pPr/>
              <a:t>12/3/2018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FB85594C-D611-48DF-9196-7C831985EEA4}"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0FB704-4806-45E6-B08C-9DCF50740C26}" type="datetime1">
              <a:rPr lang="en-US" smtClean="0"/>
              <a:pPr/>
              <a:t>12/3/2018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B85594C-D611-48DF-9196-7C831985EEA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ACEE40F-F67B-4AD6-A6BB-6D5AFD20CE93}" type="datetime1">
              <a:rPr lang="en-US" smtClean="0"/>
              <a:pPr/>
              <a:t>12/3/2018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B85594C-D611-48DF-9196-7C831985EEA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E62DD0F-DC73-40EF-89C1-C056EDC5D816}" type="datetime1">
              <a:rPr lang="en-US" smtClean="0"/>
              <a:pPr/>
              <a:t>12/3/2018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B85594C-D611-48DF-9196-7C831985EEA4}"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8B24B8-FC6F-42A4-8896-6A3608CE9EFA}" type="datetime1">
              <a:rPr lang="en-US" smtClean="0"/>
              <a:pPr/>
              <a:t>12/3/2018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85594C-D611-48DF-9196-7C831985EEA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Social Work</a:t>
            </a:r>
            <a:endParaRPr lang="en-US" dirty="0"/>
          </a:p>
        </p:txBody>
      </p:sp>
      <p:sp>
        <p:nvSpPr>
          <p:cNvPr id="3" name="Subtitle 2"/>
          <p:cNvSpPr>
            <a:spLocks noGrp="1"/>
          </p:cNvSpPr>
          <p:nvPr>
            <p:ph type="subTitle" idx="1"/>
          </p:nvPr>
        </p:nvSpPr>
        <p:spPr/>
        <p:txBody>
          <a:bodyPr/>
          <a:lstStyle/>
          <a:p>
            <a:r>
              <a:rPr lang="en-US" smtClean="0"/>
              <a:t>Dr.Muhammad</a:t>
            </a:r>
            <a:r>
              <a:rPr lang="en-US" dirty="0" smtClean="0"/>
              <a:t> </a:t>
            </a:r>
            <a:r>
              <a:rPr lang="en-US" dirty="0" err="1" smtClean="0"/>
              <a:t>Ibrar</a:t>
            </a:r>
            <a:endParaRPr lang="en-US" dirty="0"/>
          </a:p>
        </p:txBody>
      </p:sp>
      <p:sp>
        <p:nvSpPr>
          <p:cNvPr id="7" name="Date Placeholder 6"/>
          <p:cNvSpPr>
            <a:spLocks noGrp="1"/>
          </p:cNvSpPr>
          <p:nvPr>
            <p:ph type="dt" sz="half" idx="10"/>
          </p:nvPr>
        </p:nvSpPr>
        <p:spPr/>
        <p:txBody>
          <a:bodyPr/>
          <a:lstStyle/>
          <a:p>
            <a:fld id="{B2C1EA13-1F43-425B-925E-AFA64DFA3ACE}"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1</a:t>
            </a:fld>
            <a:endParaRPr lang="en-US" dirty="0"/>
          </a:p>
        </p:txBody>
      </p:sp>
    </p:spTree>
    <p:extLst>
      <p:ext uri="{BB962C8B-B14F-4D97-AF65-F5344CB8AC3E}">
        <p14:creationId xmlns:p14="http://schemas.microsoft.com/office/powerpoint/2010/main" xmlns="" val="2387777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Social problems have been in existence in every society since time immemorial. Attempts to find solutions to these problems in the name of “</a:t>
            </a:r>
            <a:r>
              <a:rPr lang="en-US" i="1" dirty="0" smtClean="0"/>
              <a:t>social service, social reform</a:t>
            </a:r>
            <a:r>
              <a:rPr lang="en-US" dirty="0" smtClean="0"/>
              <a:t>” or “</a:t>
            </a:r>
            <a:r>
              <a:rPr lang="en-US" i="1" dirty="0" smtClean="0"/>
              <a:t>charity</a:t>
            </a:r>
            <a:r>
              <a:rPr lang="en-US" dirty="0" smtClean="0"/>
              <a:t>” have also been a part of every society. People with religious dedication or humanitarian outlook have been lending a helping hand to people in distress(Pain), destitution (Hardship) and deprivation (Denial). Love for one’s fellowmen, feeling of brotherhood, urge for service to members of one’s own community</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
        <p:nvSpPr>
          <p:cNvPr id="7" name="Date Placeholder 6"/>
          <p:cNvSpPr>
            <a:spLocks noGrp="1"/>
          </p:cNvSpPr>
          <p:nvPr>
            <p:ph type="dt" sz="half" idx="10"/>
          </p:nvPr>
        </p:nvSpPr>
        <p:spPr/>
        <p:txBody>
          <a:bodyPr/>
          <a:lstStyle/>
          <a:p>
            <a:fld id="{A1C56D55-CFD6-4F56-8EA8-E306FC9DB48E}"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2</a:t>
            </a:fld>
            <a:endParaRPr lang="en-US" dirty="0"/>
          </a:p>
        </p:txBody>
      </p:sp>
    </p:spTree>
    <p:extLst>
      <p:ext uri="{BB962C8B-B14F-4D97-AF65-F5344CB8AC3E}">
        <p14:creationId xmlns:p14="http://schemas.microsoft.com/office/powerpoint/2010/main" xmlns="" val="340906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Giving charity to the poor, etc., also functioned as inner driving forces to be at the service of the distressed and the disturbed people. Not only individuals but also some voluntary groups and organizations were engaged in such type of charitable activities. The charitable activities taken up by individuals, groups and voluntary organizations came to be termed as “</a:t>
            </a:r>
            <a:r>
              <a:rPr lang="en-US" i="1" dirty="0" smtClean="0"/>
              <a:t>social work</a:t>
            </a:r>
            <a:r>
              <a:rPr lang="en-US" dirty="0" smtClean="0"/>
              <a:t>”. This social work now attained the status of a </a:t>
            </a:r>
            <a:r>
              <a:rPr lang="en-US" i="1" dirty="0" smtClean="0"/>
              <a:t>Profession.</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
        <p:nvSpPr>
          <p:cNvPr id="7" name="Date Placeholder 6"/>
          <p:cNvSpPr>
            <a:spLocks noGrp="1"/>
          </p:cNvSpPr>
          <p:nvPr>
            <p:ph type="dt" sz="half" idx="10"/>
          </p:nvPr>
        </p:nvSpPr>
        <p:spPr/>
        <p:txBody>
          <a:bodyPr/>
          <a:lstStyle/>
          <a:p>
            <a:fld id="{BB80CF4B-FCF7-4704-8FCE-926CADDBBABB}"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3</a:t>
            </a:fld>
            <a:endParaRPr lang="en-US" dirty="0"/>
          </a:p>
        </p:txBody>
      </p:sp>
    </p:spTree>
    <p:extLst>
      <p:ext uri="{BB962C8B-B14F-4D97-AF65-F5344CB8AC3E}">
        <p14:creationId xmlns:p14="http://schemas.microsoft.com/office/powerpoint/2010/main" xmlns="" val="251886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Social work is one of the applied fields of sociology. It consists of the application of sociological and psychological principles to find solutions to the specific problems of the community or society or the individual. Social work can be stated as a “</a:t>
            </a:r>
            <a:r>
              <a:rPr lang="en-US" i="1" dirty="0" smtClean="0"/>
              <a:t>recent branch of knowledge which deals with the scientific solution and treatment of the psycho-social problems.”</a:t>
            </a:r>
            <a:endParaRPr lang="en-US" dirty="0"/>
          </a:p>
        </p:txBody>
      </p:sp>
      <p:sp>
        <p:nvSpPr>
          <p:cNvPr id="2" name="Title 1"/>
          <p:cNvSpPr>
            <a:spLocks noGrp="1"/>
          </p:cNvSpPr>
          <p:nvPr>
            <p:ph type="title"/>
          </p:nvPr>
        </p:nvSpPr>
        <p:spPr/>
        <p:txBody>
          <a:bodyPr/>
          <a:lstStyle/>
          <a:p>
            <a:r>
              <a:rPr lang="en-US" dirty="0" smtClean="0"/>
              <a:t>Definitions of Social Work</a:t>
            </a:r>
            <a:endParaRPr lang="en-US" dirty="0"/>
          </a:p>
        </p:txBody>
      </p:sp>
      <p:sp>
        <p:nvSpPr>
          <p:cNvPr id="7" name="Date Placeholder 6"/>
          <p:cNvSpPr>
            <a:spLocks noGrp="1"/>
          </p:cNvSpPr>
          <p:nvPr>
            <p:ph type="dt" sz="half" idx="10"/>
          </p:nvPr>
        </p:nvSpPr>
        <p:spPr/>
        <p:txBody>
          <a:bodyPr/>
          <a:lstStyle/>
          <a:p>
            <a:fld id="{03ACDAF4-8222-40CB-B172-B05B47738E7D}"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4</a:t>
            </a:fld>
            <a:endParaRPr lang="en-US" dirty="0"/>
          </a:p>
        </p:txBody>
      </p:sp>
    </p:spTree>
    <p:extLst>
      <p:ext uri="{BB962C8B-B14F-4D97-AF65-F5344CB8AC3E}">
        <p14:creationId xmlns:p14="http://schemas.microsoft.com/office/powerpoint/2010/main" xmlns="" val="2978575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W.A. Friedlander: “Social work is a professional service, based upon scientific knowledge and skills in human relations which assist individuals, alone or in groups, to obtain social and personal satisfaction and independence. It is usually performed by a social agency or a related organization.”</a:t>
            </a: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7" name="Date Placeholder 6"/>
          <p:cNvSpPr>
            <a:spLocks noGrp="1"/>
          </p:cNvSpPr>
          <p:nvPr>
            <p:ph type="dt" sz="half" idx="10"/>
          </p:nvPr>
        </p:nvSpPr>
        <p:spPr/>
        <p:txBody>
          <a:bodyPr/>
          <a:lstStyle/>
          <a:p>
            <a:fld id="{E51547EC-3873-4055-973B-471DF37D2801}"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5</a:t>
            </a:fld>
            <a:endParaRPr lang="en-US" dirty="0"/>
          </a:p>
        </p:txBody>
      </p:sp>
    </p:spTree>
    <p:extLst>
      <p:ext uri="{BB962C8B-B14F-4D97-AF65-F5344CB8AC3E}">
        <p14:creationId xmlns:p14="http://schemas.microsoft.com/office/powerpoint/2010/main" xmlns="" val="360178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Prof. H.H.Struop: Social work is the art of bringing various resources to bear on individual, group and community needs by the application of a scientific method of helping people to help themselves.”</a:t>
            </a:r>
            <a:endParaRPr lang="en-US" dirty="0"/>
          </a:p>
        </p:txBody>
      </p:sp>
      <p:sp>
        <p:nvSpPr>
          <p:cNvPr id="2" name="Title 1"/>
          <p:cNvSpPr>
            <a:spLocks noGrp="1"/>
          </p:cNvSpPr>
          <p:nvPr>
            <p:ph type="title"/>
          </p:nvPr>
        </p:nvSpPr>
        <p:spPr/>
        <p:txBody>
          <a:bodyPr/>
          <a:lstStyle/>
          <a:p>
            <a:r>
              <a:rPr lang="en-US" dirty="0" smtClean="0"/>
              <a:t>…</a:t>
            </a:r>
            <a:r>
              <a:rPr lang="en-US" dirty="0" err="1" smtClean="0"/>
              <a:t>Contd</a:t>
            </a:r>
            <a:endParaRPr lang="en-US" dirty="0"/>
          </a:p>
        </p:txBody>
      </p:sp>
      <p:sp>
        <p:nvSpPr>
          <p:cNvPr id="7" name="Date Placeholder 6"/>
          <p:cNvSpPr>
            <a:spLocks noGrp="1"/>
          </p:cNvSpPr>
          <p:nvPr>
            <p:ph type="dt" sz="half" idx="10"/>
          </p:nvPr>
        </p:nvSpPr>
        <p:spPr/>
        <p:txBody>
          <a:bodyPr/>
          <a:lstStyle/>
          <a:p>
            <a:fld id="{EA5DB919-BAA1-44AC-9CFF-BA4E98FF827D}" type="datetime1">
              <a:rPr lang="en-US" smtClean="0"/>
              <a:pPr/>
              <a:t>12/3/2018</a:t>
            </a:fld>
            <a:endParaRPr lang="en-US" dirty="0"/>
          </a:p>
        </p:txBody>
      </p:sp>
      <p:sp>
        <p:nvSpPr>
          <p:cNvPr id="8" name="Slide Number Placeholder 7"/>
          <p:cNvSpPr>
            <a:spLocks noGrp="1"/>
          </p:cNvSpPr>
          <p:nvPr>
            <p:ph type="sldNum" sz="quarter" idx="12"/>
          </p:nvPr>
        </p:nvSpPr>
        <p:spPr/>
        <p:txBody>
          <a:bodyPr/>
          <a:lstStyle/>
          <a:p>
            <a:fld id="{FB85594C-D611-48DF-9196-7C831985EEA4}" type="slidenum">
              <a:rPr lang="en-US" smtClean="0"/>
              <a:pPr/>
              <a:t>6</a:t>
            </a:fld>
            <a:endParaRPr lang="en-US" dirty="0"/>
          </a:p>
        </p:txBody>
      </p:sp>
    </p:spTree>
    <p:extLst>
      <p:ext uri="{BB962C8B-B14F-4D97-AF65-F5344CB8AC3E}">
        <p14:creationId xmlns:p14="http://schemas.microsoft.com/office/powerpoint/2010/main" xmlns="" val="30210599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949</TotalTime>
  <Words>346</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What is Social Work</vt:lpstr>
      <vt:lpstr>Introduction</vt:lpstr>
      <vt:lpstr>…Contd</vt:lpstr>
      <vt:lpstr>Definitions of Social Work</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Social Work</dc:title>
  <dc:creator>IBRAR</dc:creator>
  <cp:lastModifiedBy>dell</cp:lastModifiedBy>
  <cp:revision>67</cp:revision>
  <cp:lastPrinted>2011-12-14T10:11:38Z</cp:lastPrinted>
  <dcterms:created xsi:type="dcterms:W3CDTF">2011-12-12T16:37:53Z</dcterms:created>
  <dcterms:modified xsi:type="dcterms:W3CDTF">2018-12-03T06:04:15Z</dcterms:modified>
</cp:coreProperties>
</file>